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58" r:id="rId4"/>
    <p:sldId id="291" r:id="rId5"/>
    <p:sldId id="259" r:id="rId6"/>
    <p:sldId id="279" r:id="rId7"/>
    <p:sldId id="260" r:id="rId8"/>
    <p:sldId id="261" r:id="rId9"/>
    <p:sldId id="264" r:id="rId10"/>
    <p:sldId id="294" r:id="rId11"/>
    <p:sldId id="282" r:id="rId12"/>
    <p:sldId id="290" r:id="rId13"/>
    <p:sldId id="302" r:id="rId14"/>
    <p:sldId id="288" r:id="rId15"/>
    <p:sldId id="289" r:id="rId16"/>
    <p:sldId id="299" r:id="rId17"/>
    <p:sldId id="286" r:id="rId18"/>
    <p:sldId id="285" r:id="rId19"/>
    <p:sldId id="280" r:id="rId20"/>
    <p:sldId id="283" r:id="rId21"/>
    <p:sldId id="284" r:id="rId22"/>
    <p:sldId id="293" r:id="rId23"/>
    <p:sldId id="281" r:id="rId24"/>
    <p:sldId id="287" r:id="rId25"/>
    <p:sldId id="292" r:id="rId26"/>
    <p:sldId id="304" r:id="rId27"/>
    <p:sldId id="305" r:id="rId28"/>
    <p:sldId id="306" r:id="rId29"/>
    <p:sldId id="307" r:id="rId30"/>
    <p:sldId id="308" r:id="rId31"/>
    <p:sldId id="309" r:id="rId32"/>
    <p:sldId id="273" r:id="rId33"/>
    <p:sldId id="301" r:id="rId34"/>
    <p:sldId id="300" r:id="rId35"/>
    <p:sldId id="296" r:id="rId36"/>
    <p:sldId id="297" r:id="rId37"/>
    <p:sldId id="303" r:id="rId38"/>
    <p:sldId id="298" r:id="rId39"/>
    <p:sldId id="269" r:id="rId40"/>
    <p:sldId id="270" r:id="rId41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M Sans" panose="020B0604020202020204" charset="0"/>
      <p:regular r:id="rId46"/>
    </p:embeddedFont>
    <p:embeddedFont>
      <p:font typeface="DM Sans Bold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some-notes-sunday-traffic-part-2-namex-gianluca-sironi-zkt7f" TargetMode="External"/><Relationship Id="rId2" Type="http://schemas.openxmlformats.org/officeDocument/2006/relationships/hyperlink" Target="https://www.linkedin.com/pulse/some-notes-sunday-traffic-part-1-minap-gianluca-sironi-mq0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linkedin.com/pulse/some-notes-sunday-traffic-part-3-inex-gianluca-sironi-4vrf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77655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21026" y="252460"/>
            <a:ext cx="2648899" cy="797552"/>
          </a:xfrm>
          <a:custGeom>
            <a:avLst/>
            <a:gdLst/>
            <a:ahLst/>
            <a:cxnLst/>
            <a:rect l="l" t="t" r="r" b="b"/>
            <a:pathLst>
              <a:path w="2648899" h="797552">
                <a:moveTo>
                  <a:pt x="0" y="0"/>
                </a:moveTo>
                <a:lnTo>
                  <a:pt x="2648899" y="0"/>
                </a:lnTo>
                <a:lnTo>
                  <a:pt x="2648899" y="797552"/>
                </a:lnTo>
                <a:lnTo>
                  <a:pt x="0" y="797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44" t="-2664"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28" y="9269220"/>
            <a:ext cx="18287972" cy="27180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87753" y="9556021"/>
            <a:ext cx="734696" cy="490520"/>
          </a:xfrm>
          <a:custGeom>
            <a:avLst/>
            <a:gdLst/>
            <a:ahLst/>
            <a:cxnLst/>
            <a:rect l="l" t="t" r="r" b="b"/>
            <a:pathLst>
              <a:path w="734696" h="490520">
                <a:moveTo>
                  <a:pt x="0" y="0"/>
                </a:moveTo>
                <a:lnTo>
                  <a:pt x="734696" y="0"/>
                </a:lnTo>
                <a:lnTo>
                  <a:pt x="734696" y="490520"/>
                </a:lnTo>
                <a:lnTo>
                  <a:pt x="0" y="490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324100"/>
            <a:ext cx="1504950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IXP TRAFFIC PATTERN</a:t>
            </a:r>
            <a:endParaRPr lang="en-US" sz="6160" dirty="0" smtClean="0">
              <a:solidFill>
                <a:srgbClr val="6D5AA4"/>
              </a:solidFill>
              <a:latin typeface="DM Sans Bold"/>
            </a:endParaRPr>
          </a:p>
          <a:p>
            <a:pPr algn="ctr">
              <a:lnSpc>
                <a:spcPts val="6160"/>
              </a:lnSpc>
            </a:pPr>
            <a:r>
              <a:rPr lang="en-US" sz="3600" b="1" dirty="0" smtClean="0"/>
              <a:t>USAGE PATTERN FROM IXP PUBLIC SHARED TRAFFIC DATA IN SEE COUNTRIES</a:t>
            </a:r>
            <a:endParaRPr lang="en-US" sz="3600" b="1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028699" y="4457700"/>
            <a:ext cx="15659101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endParaRPr lang="en-US" sz="4000" dirty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833"/>
              </a:lnSpc>
            </a:pPr>
            <a:r>
              <a:rPr lang="en-US" sz="3600" b="1" i="1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COLLABORATIVE PROJECT ( AND A REQUEST FOR COOPERATION )</a:t>
            </a:r>
          </a:p>
          <a:p>
            <a:pPr>
              <a:lnSpc>
                <a:spcPts val="3833"/>
              </a:lnSpc>
            </a:pPr>
            <a:endParaRPr lang="en-US" sz="4000" dirty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833"/>
              </a:lnSpc>
            </a:pPr>
            <a:endParaRPr lang="en-US" sz="4000" dirty="0" smtClean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833"/>
              </a:lnSpc>
            </a:pPr>
            <a:r>
              <a:rPr lang="en-US" sz="4000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Gianluca Sironi  </a:t>
            </a:r>
            <a:br>
              <a:rPr lang="en-US" sz="4000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 </a:t>
            </a:r>
            <a:br>
              <a:rPr lang="en-US" sz="4000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NAQUADRIA | PCIX</a:t>
            </a:r>
            <a:endParaRPr lang="en-US" sz="4000" b="1" dirty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066800" y="2095500"/>
            <a:ext cx="150114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latin typeface="DM Sans Bold"/>
              </a:rPr>
              <a:t>From </a:t>
            </a: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PEERING DB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# peers ( no specific API available yet )</a:t>
            </a:r>
          </a:p>
          <a:p>
            <a:pPr>
              <a:lnSpc>
                <a:spcPts val="3833"/>
              </a:lnSpc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Retrieving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DM Sans Bold"/>
              </a:rPr>
              <a:t>info from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https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DM Sans Bold"/>
              </a:rPr>
              <a:t>://www.peeringdb.com/ix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/${ixpid}</a:t>
            </a: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1295400" y="3771900"/>
            <a:ext cx="5838555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-----------------------</a:t>
            </a:r>
          </a:p>
          <a:p>
            <a:pPr>
              <a:lnSpc>
                <a:spcPts val="3833"/>
              </a:lnSpc>
            </a:pPr>
            <a:r>
              <a:rPr lang="en-US" sz="3200" dirty="0" smtClean="0">
                <a:solidFill>
                  <a:srgbClr val="6E7F93"/>
                </a:solidFill>
                <a:latin typeface="DM Sans Bold"/>
              </a:rPr>
              <a:t>20240331T180000Z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6E7F93"/>
                </a:solidFill>
                <a:latin typeface="DM Sans Bold"/>
              </a:rPr>
              <a:t>IXPID,IXPName,Peers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240,MINAP Milan,86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121,Namex Rome,163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48,INEX LAN1,106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387,INEX LAN2,65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53,LONAP,263</a:t>
            </a:r>
          </a:p>
          <a:p>
            <a:pPr>
              <a:lnSpc>
                <a:spcPts val="3833"/>
              </a:lnSpc>
            </a:pPr>
            <a:r>
              <a:rPr lang="en-US" sz="3200" dirty="0" smtClean="0">
                <a:solidFill>
                  <a:srgbClr val="6E7F93"/>
                </a:solidFill>
                <a:latin typeface="DM Sans Bold"/>
              </a:rPr>
              <a:t>303,CIX,36</a:t>
            </a:r>
            <a:br>
              <a:rPr lang="en-US" sz="3200" dirty="0" smtClean="0">
                <a:solidFill>
                  <a:srgbClr val="6E7F93"/>
                </a:solidFill>
                <a:latin typeface="DM Sans Bold"/>
              </a:rPr>
            </a:br>
            <a:r>
              <a:rPr lang="en-US" sz="3200" dirty="0" smtClean="0">
                <a:solidFill>
                  <a:srgbClr val="6E7F93"/>
                </a:solidFill>
                <a:latin typeface="DM Sans Bold"/>
              </a:rPr>
              <a:t>…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14" name="AutoShape 6"/>
          <p:cNvSpPr/>
          <p:nvPr/>
        </p:nvSpPr>
        <p:spPr>
          <a:xfrm>
            <a:off x="28" y="9296398"/>
            <a:ext cx="18287972" cy="3401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1028700" y="4953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Collecting other IXPs data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58445" y="3771900"/>
            <a:ext cx="5838555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-----------------------</a:t>
            </a:r>
          </a:p>
          <a:p>
            <a:pPr>
              <a:lnSpc>
                <a:spcPts val="3833"/>
              </a:lnSpc>
            </a:pPr>
            <a:r>
              <a:rPr lang="en-US" sz="3200" dirty="0" smtClean="0">
                <a:solidFill>
                  <a:srgbClr val="6E7F93"/>
                </a:solidFill>
                <a:latin typeface="DM Sans Bold"/>
              </a:rPr>
              <a:t>20240415T180001Z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6E7F93"/>
                </a:solidFill>
                <a:latin typeface="DM Sans Bold"/>
              </a:rPr>
              <a:t>IXPID,IXPName,Peers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240,MINAP Milan,88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121,Namex Rome,163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48,INEX LAN1,105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387,INEX LAN2,65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53,LONAP,268</a:t>
            </a:r>
          </a:p>
          <a:p>
            <a:pPr>
              <a:lnSpc>
                <a:spcPts val="3833"/>
              </a:lnSpc>
            </a:pPr>
            <a:r>
              <a:rPr lang="en-US" sz="3200" dirty="0">
                <a:solidFill>
                  <a:srgbClr val="6E7F93"/>
                </a:solidFill>
                <a:latin typeface="DM Sans Bold"/>
              </a:rPr>
              <a:t>303,CIX,36</a:t>
            </a:r>
          </a:p>
          <a:p>
            <a:pPr>
              <a:lnSpc>
                <a:spcPts val="3833"/>
              </a:lnSpc>
            </a:pPr>
            <a:r>
              <a:rPr lang="en-US" sz="3200" dirty="0" smtClean="0">
                <a:solidFill>
                  <a:srgbClr val="6E7F93"/>
                </a:solidFill>
                <a:latin typeface="DM Sans Bold"/>
              </a:rPr>
              <a:t>…</a:t>
            </a:r>
            <a:endParaRPr lang="en-US" sz="3200" dirty="0">
              <a:solidFill>
                <a:srgbClr val="6E7F93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2257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4191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CIX W10 [weekly min]E-1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18532"/>
            <a:ext cx="13036048" cy="7663568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286000" y="2019300"/>
            <a:ext cx="1447800" cy="19050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4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4191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INTERLAN W10 [weekly min]E-1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62100"/>
            <a:ext cx="12883648" cy="7573976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286000" y="2476500"/>
            <a:ext cx="1295400" cy="12954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4191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GR-IX W10 (normalized to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avg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27" y="1171020"/>
            <a:ext cx="12860545" cy="7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725430"/>
            <a:ext cx="7607270" cy="43804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98" y="4752304"/>
            <a:ext cx="7560602" cy="43535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376" y="190500"/>
            <a:ext cx="7641624" cy="44002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55392"/>
            <a:ext cx="7562533" cy="43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GR-IX TRAFFIC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85898"/>
            <a:ext cx="14542453" cy="73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GR-IX 1Q2024 min/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avg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/max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86852"/>
            <a:ext cx="15468600" cy="64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INTERLAN TRAFFIC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39836"/>
            <a:ext cx="14630400" cy="7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CIX TRAFFIC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60" y="1485899"/>
            <a:ext cx="14506240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TRAFFIC &amp; FREQ (tens of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Gbps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1638300"/>
            <a:ext cx="8991600" cy="71856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38300"/>
            <a:ext cx="8001000" cy="71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5114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CONTEXT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67610" y="1714500"/>
            <a:ext cx="15811500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ITNOG </a:t>
            </a:r>
            <a:r>
              <a:rPr lang="it-IT" sz="4000" dirty="0">
                <a:solidFill>
                  <a:schemeClr val="bg2">
                    <a:lumMod val="10000"/>
                  </a:schemeClr>
                </a:solidFill>
              </a:rPr>
              <a:t>(the </a:t>
            </a:r>
            <a:r>
              <a:rPr lang="it-IT" sz="4000" dirty="0" err="1">
                <a:solidFill>
                  <a:schemeClr val="bg2">
                    <a:lumMod val="10000"/>
                  </a:schemeClr>
                </a:solidFill>
              </a:rPr>
              <a:t>ITalian</a:t>
            </a:r>
            <a:r>
              <a:rPr lang="it-IT" sz="4000" dirty="0">
                <a:solidFill>
                  <a:schemeClr val="bg2">
                    <a:lumMod val="10000"/>
                  </a:schemeClr>
                </a:solidFill>
              </a:rPr>
              <a:t> Network </a:t>
            </a:r>
            <a:r>
              <a:rPr lang="it-IT" sz="4000" dirty="0" err="1">
                <a:solidFill>
                  <a:schemeClr val="bg2">
                    <a:lumMod val="10000"/>
                  </a:schemeClr>
                </a:solidFill>
              </a:rPr>
              <a:t>Operators</a:t>
            </a:r>
            <a:r>
              <a:rPr lang="it-IT" sz="4000" dirty="0">
                <a:solidFill>
                  <a:schemeClr val="bg2">
                    <a:lumMod val="10000"/>
                  </a:schemeClr>
                </a:solidFill>
              </a:rPr>
              <a:t> Group) 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it-IT" sz="4000" dirty="0" err="1" smtClean="0">
                <a:solidFill>
                  <a:schemeClr val="bg2">
                    <a:lumMod val="10000"/>
                  </a:schemeClr>
                </a:solidFill>
              </a:rPr>
              <a:t>initiative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b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it-IT" sz="4000" dirty="0" err="1" smtClean="0">
                <a:solidFill>
                  <a:schemeClr val="bg2">
                    <a:lumMod val="10000"/>
                  </a:schemeClr>
                </a:solidFill>
              </a:rPr>
              <a:t>started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 @ MI-NOG (Milano-NOG) </a:t>
            </a:r>
            <a:r>
              <a:rPr lang="it-IT" sz="4000" dirty="0" err="1" smtClean="0">
                <a:solidFill>
                  <a:schemeClr val="bg2">
                    <a:lumMod val="10000"/>
                  </a:schemeClr>
                </a:solidFill>
              </a:rPr>
              <a:t>meetings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 ( </a:t>
            </a:r>
            <a:r>
              <a:rPr lang="it-IT" sz="4000" dirty="0" err="1" smtClean="0">
                <a:solidFill>
                  <a:schemeClr val="bg2">
                    <a:lumMod val="10000"/>
                  </a:schemeClr>
                </a:solidFill>
              </a:rPr>
              <a:t>dinners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it-IT" sz="40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dirty="0" err="1" smtClean="0"/>
              <a:t>Initial</a:t>
            </a:r>
            <a:r>
              <a:rPr lang="it-IT" sz="4000" dirty="0" smtClean="0"/>
              <a:t> </a:t>
            </a:r>
            <a:r>
              <a:rPr lang="it-IT" sz="4000" dirty="0" err="1" smtClean="0"/>
              <a:t>analysis</a:t>
            </a:r>
            <a:r>
              <a:rPr lang="it-IT" sz="4000" dirty="0" smtClean="0"/>
              <a:t> </a:t>
            </a:r>
            <a:r>
              <a:rPr lang="it-IT" sz="4000" dirty="0"/>
              <a:t>on </a:t>
            </a:r>
            <a:r>
              <a:rPr lang="it-IT" sz="4000" dirty="0" err="1" smtClean="0"/>
              <a:t>IXPs</a:t>
            </a:r>
            <a:r>
              <a:rPr lang="it-IT" sz="4000" dirty="0" smtClean="0"/>
              <a:t> </a:t>
            </a:r>
            <a:r>
              <a:rPr lang="it-IT" sz="4000" dirty="0"/>
              <a:t>Internet </a:t>
            </a:r>
            <a:r>
              <a:rPr lang="it-IT" sz="4000" dirty="0" err="1"/>
              <a:t>traffic</a:t>
            </a:r>
            <a:r>
              <a:rPr lang="it-IT" sz="4000" dirty="0"/>
              <a:t> data </a:t>
            </a:r>
            <a:br>
              <a:rPr lang="it-IT" sz="4000" dirty="0"/>
            </a:br>
            <a:r>
              <a:rPr lang="it-IT" sz="4000" dirty="0" smtClean="0"/>
              <a:t>(</a:t>
            </a:r>
            <a:r>
              <a:rPr lang="it-IT" sz="4000" dirty="0" err="1" smtClean="0"/>
              <a:t>starting</a:t>
            </a:r>
            <a:r>
              <a:rPr lang="it-IT" sz="4000" dirty="0" smtClean="0"/>
              <a:t> </a:t>
            </a:r>
            <a:r>
              <a:rPr lang="it-IT" sz="4000" dirty="0"/>
              <a:t>from </a:t>
            </a:r>
            <a:r>
              <a:rPr lang="it-IT" sz="4000" dirty="0" err="1"/>
              <a:t>IXPManager-based</a:t>
            </a:r>
            <a:r>
              <a:rPr lang="it-IT" sz="4000" dirty="0"/>
              <a:t> </a:t>
            </a:r>
            <a:r>
              <a:rPr lang="it-IT" sz="4000" dirty="0" err="1" smtClean="0"/>
              <a:t>IXPs</a:t>
            </a:r>
            <a:r>
              <a:rPr lang="it-IT" sz="4000" dirty="0" smtClean="0"/>
              <a:t> JSON </a:t>
            </a:r>
            <a:r>
              <a:rPr lang="it-IT" sz="4000" dirty="0"/>
              <a:t>public </a:t>
            </a:r>
            <a:r>
              <a:rPr lang="it-IT" sz="4000" dirty="0" smtClean="0"/>
              <a:t>data)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dirty="0" smtClean="0"/>
              <a:t>Focus on short to </a:t>
            </a:r>
            <a:r>
              <a:rPr lang="it-IT" sz="4000" dirty="0" err="1" smtClean="0"/>
              <a:t>mid</a:t>
            </a:r>
            <a:r>
              <a:rPr lang="it-IT" sz="4000" dirty="0" smtClean="0"/>
              <a:t> </a:t>
            </a:r>
            <a:r>
              <a:rPr lang="it-IT" sz="4000" dirty="0" err="1" smtClean="0"/>
              <a:t>term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(hours, </a:t>
            </a:r>
            <a:r>
              <a:rPr lang="it-IT" sz="4000" dirty="0" err="1"/>
              <a:t>specific</a:t>
            </a:r>
            <a:r>
              <a:rPr lang="it-IT" sz="4000" dirty="0"/>
              <a:t> </a:t>
            </a:r>
            <a:r>
              <a:rPr lang="it-IT" sz="4000" dirty="0" err="1"/>
              <a:t>daily</a:t>
            </a:r>
            <a:r>
              <a:rPr lang="it-IT" sz="4000" dirty="0"/>
              <a:t> </a:t>
            </a:r>
            <a:r>
              <a:rPr lang="it-IT" sz="4000" dirty="0" err="1"/>
              <a:t>timeframes</a:t>
            </a:r>
            <a:r>
              <a:rPr lang="it-IT" sz="4000" dirty="0"/>
              <a:t>, </a:t>
            </a:r>
            <a:r>
              <a:rPr lang="it-IT" sz="4000" dirty="0" err="1" smtClean="0"/>
              <a:t>specific</a:t>
            </a:r>
            <a:r>
              <a:rPr lang="it-IT" sz="4000" dirty="0" smtClean="0"/>
              <a:t> </a:t>
            </a:r>
            <a:r>
              <a:rPr lang="it-IT" sz="4000" dirty="0" err="1" smtClean="0"/>
              <a:t>events</a:t>
            </a:r>
            <a:r>
              <a:rPr lang="it-IT" sz="4000" dirty="0" smtClean="0"/>
              <a:t>, </a:t>
            </a:r>
            <a:r>
              <a:rPr lang="it-IT" sz="4000" dirty="0" err="1" smtClean="0"/>
              <a:t>days</a:t>
            </a:r>
            <a:r>
              <a:rPr lang="it-IT" sz="4000" dirty="0" smtClean="0"/>
              <a:t>, </a:t>
            </a:r>
            <a:r>
              <a:rPr lang="it-IT" sz="4000" dirty="0" smtClean="0"/>
              <a:t>…)</a:t>
            </a:r>
            <a:endParaRPr lang="it-IT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dirty="0" err="1"/>
              <a:t>Low</a:t>
            </a:r>
            <a:r>
              <a:rPr lang="it-IT" sz="4000" dirty="0"/>
              <a:t> </a:t>
            </a:r>
            <a:r>
              <a:rPr lang="it-IT" sz="4000" dirty="0" smtClean="0"/>
              <a:t>budget </a:t>
            </a:r>
            <a:r>
              <a:rPr lang="it-IT" sz="4000" dirty="0"/>
              <a:t>( and no </a:t>
            </a:r>
            <a:r>
              <a:rPr lang="it-IT" sz="4000" dirty="0" err="1"/>
              <a:t>costs</a:t>
            </a:r>
            <a:r>
              <a:rPr lang="it-IT" sz="4000" dirty="0"/>
              <a:t> for </a:t>
            </a:r>
            <a:r>
              <a:rPr lang="it-IT" sz="4000" dirty="0" err="1"/>
              <a:t>IXPs</a:t>
            </a:r>
            <a:r>
              <a:rPr lang="it-IT" sz="4000" dirty="0"/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000" dirty="0" smtClean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it-IT" sz="4000" dirty="0" smtClean="0"/>
              <a:t>NOT A COMPETITION </a:t>
            </a:r>
            <a:r>
              <a:rPr lang="it-IT" sz="4000" dirty="0" smtClean="0">
                <a:sym typeface="Wingdings" panose="05000000000000000000" pitchFamily="2" charset="2"/>
              </a:rPr>
              <a:t></a:t>
            </a:r>
            <a:endParaRPr lang="it-IT" sz="40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267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GR-IX (tens of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Gbps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freq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38" y="1714500"/>
            <a:ext cx="13251124" cy="76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09600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INTERLAN (tens of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Gbps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freq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76" y="1742026"/>
            <a:ext cx="13251124" cy="75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09600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INEX (tens of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Gbps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freq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80" y="1995047"/>
            <a:ext cx="11657901" cy="70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Weekly Correlation GR-IX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06" y="2663190"/>
            <a:ext cx="15778988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Weekly Correlation INTERLAN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36" y="2699385"/>
            <a:ext cx="15663862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Weekly Correlation CIX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24" y="2705100"/>
            <a:ext cx="155123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min-max normalization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85574"/>
            <a:ext cx="15464964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min-max normalization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37468"/>
            <a:ext cx="15163800" cy="75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z-score normalization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7859"/>
            <a:ext cx="18288000" cy="48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z-score normalization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99732"/>
            <a:ext cx="17907000" cy="68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8799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dirty="0">
                <a:solidFill>
                  <a:srgbClr val="0A0A00"/>
                </a:solidFill>
                <a:latin typeface="DM Sans Bold"/>
              </a:rPr>
              <a:t>39th </a:t>
            </a: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Euro-IX Forum, Prague, </a:t>
            </a:r>
            <a:r>
              <a:rPr lang="en-US" sz="2351" dirty="0" err="1" smtClean="0">
                <a:solidFill>
                  <a:srgbClr val="0A0A00"/>
                </a:solidFill>
                <a:latin typeface="DM Sans Bold"/>
              </a:rPr>
              <a:t>Czechia</a:t>
            </a: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 	  Nov 19-22 2023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28700" y="2019300"/>
            <a:ext cx="138303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(INITIAL) </a:t>
            </a:r>
            <a:r>
              <a:rPr lang="it-IT" sz="4000" b="1" dirty="0"/>
              <a:t>P</a:t>
            </a:r>
            <a:r>
              <a:rPr lang="it-IT" sz="4000" b="1" dirty="0" smtClean="0"/>
              <a:t>roject </a:t>
            </a:r>
            <a:r>
              <a:rPr lang="it-IT" sz="4000" b="1" dirty="0" err="1" smtClean="0"/>
              <a:t>objectives</a:t>
            </a:r>
            <a:r>
              <a:rPr lang="it-IT" sz="4000" b="1" dirty="0" smtClean="0"/>
              <a:t>:</a:t>
            </a:r>
            <a:endParaRPr lang="it-IT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COLLECT </a:t>
            </a:r>
            <a:r>
              <a:rPr lang="it-IT" sz="4000" b="1" i="1" dirty="0" err="1" smtClean="0"/>
              <a:t>IXPs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traffic</a:t>
            </a:r>
            <a:r>
              <a:rPr lang="it-IT" sz="4000" b="1" i="1" dirty="0" smtClean="0"/>
              <a:t> public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AGREE </a:t>
            </a:r>
            <a:r>
              <a:rPr lang="it-IT" sz="4000" b="1" i="1" dirty="0"/>
              <a:t>and SHARE </a:t>
            </a:r>
            <a:r>
              <a:rPr lang="it-IT" sz="4000" dirty="0"/>
              <a:t>data, </a:t>
            </a:r>
            <a:r>
              <a:rPr lang="it-IT" sz="4000" dirty="0" err="1" smtClean="0"/>
              <a:t>metrics</a:t>
            </a:r>
            <a:r>
              <a:rPr lang="it-IT" sz="4000" dirty="0" smtClean="0"/>
              <a:t>, </a:t>
            </a:r>
            <a:r>
              <a:rPr lang="it-IT" sz="4000" dirty="0" err="1" smtClean="0"/>
              <a:t>parameters</a:t>
            </a:r>
            <a:r>
              <a:rPr lang="it-IT" sz="4000" dirty="0" smtClean="0"/>
              <a:t> </a:t>
            </a:r>
            <a:r>
              <a:rPr lang="it-IT" sz="4000" dirty="0"/>
              <a:t>and </a:t>
            </a:r>
            <a:r>
              <a:rPr lang="it-IT" sz="4000" dirty="0" err="1"/>
              <a:t>statistics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(e.g. </a:t>
            </a:r>
            <a:r>
              <a:rPr lang="it-IT" sz="4000" dirty="0" err="1" smtClean="0"/>
              <a:t>which</a:t>
            </a:r>
            <a:r>
              <a:rPr lang="it-IT" sz="4000" dirty="0" smtClean="0"/>
              <a:t> </a:t>
            </a:r>
            <a:r>
              <a:rPr lang="it-IT" sz="4000" dirty="0" err="1" smtClean="0"/>
              <a:t>metrics</a:t>
            </a:r>
            <a:r>
              <a:rPr lang="it-IT" sz="4000" dirty="0" smtClean="0"/>
              <a:t> </a:t>
            </a:r>
            <a:r>
              <a:rPr lang="it-IT" sz="4000" dirty="0"/>
              <a:t>for Intra-IX D2D, W2W, </a:t>
            </a:r>
            <a:r>
              <a:rPr lang="it-IT" sz="4000" dirty="0" err="1"/>
              <a:t>etc</a:t>
            </a:r>
            <a:r>
              <a:rPr lang="it-IT" sz="4000" dirty="0"/>
              <a:t>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/>
              <a:t>DEFINE</a:t>
            </a:r>
            <a:r>
              <a:rPr lang="it-IT" sz="4000" dirty="0"/>
              <a:t> (and </a:t>
            </a:r>
            <a:r>
              <a:rPr lang="it-IT" sz="4000" dirty="0" err="1"/>
              <a:t>agree</a:t>
            </a:r>
            <a:r>
              <a:rPr lang="it-IT" sz="4000" dirty="0"/>
              <a:t>) </a:t>
            </a:r>
            <a:r>
              <a:rPr lang="it-IT" sz="4000" b="1" i="1" dirty="0" err="1" smtClean="0"/>
              <a:t>datasets</a:t>
            </a:r>
            <a:r>
              <a:rPr lang="it-IT" sz="4000" dirty="0" smtClean="0"/>
              <a:t> </a:t>
            </a:r>
            <a:r>
              <a:rPr lang="it-IT" sz="4000" dirty="0"/>
              <a:t>to be </a:t>
            </a:r>
            <a:r>
              <a:rPr lang="it-IT" sz="4000" dirty="0" err="1"/>
              <a:t>published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(</a:t>
            </a:r>
            <a:r>
              <a:rPr lang="it-IT" sz="4000" dirty="0" err="1"/>
              <a:t>available</a:t>
            </a:r>
            <a:r>
              <a:rPr lang="it-IT" sz="4000" dirty="0"/>
              <a:t> for </a:t>
            </a:r>
            <a:r>
              <a:rPr lang="it-IT" sz="4000" dirty="0" err="1"/>
              <a:t>researchers</a:t>
            </a:r>
            <a:r>
              <a:rPr lang="it-IT" sz="4000" dirty="0"/>
              <a:t> / </a:t>
            </a:r>
            <a:r>
              <a:rPr lang="it-IT" sz="4000" dirty="0" err="1"/>
              <a:t>IXs</a:t>
            </a:r>
            <a:r>
              <a:rPr lang="it-IT" sz="4000" dirty="0"/>
              <a:t> / </a:t>
            </a:r>
            <a:r>
              <a:rPr lang="it-IT" sz="4000" dirty="0" err="1" smtClean="0"/>
              <a:t>everybody</a:t>
            </a:r>
            <a:r>
              <a:rPr lang="it-IT" sz="4000" dirty="0" smtClean="0"/>
              <a:t> ?)</a:t>
            </a: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EXTEND </a:t>
            </a:r>
            <a:r>
              <a:rPr lang="it-IT" sz="4000" dirty="0" smtClean="0"/>
              <a:t>«</a:t>
            </a:r>
            <a:r>
              <a:rPr lang="it-IT" sz="4000" dirty="0" err="1"/>
              <a:t>IXPmanager-based</a:t>
            </a:r>
            <a:r>
              <a:rPr lang="it-IT" sz="4000" dirty="0"/>
              <a:t>» </a:t>
            </a:r>
            <a:r>
              <a:rPr lang="it-IT" sz="4000" dirty="0" err="1"/>
              <a:t>IXs</a:t>
            </a:r>
            <a:r>
              <a:rPr lang="it-IT" sz="4000" dirty="0"/>
              <a:t> </a:t>
            </a:r>
            <a:r>
              <a:rPr lang="it-IT" sz="4000" dirty="0" smtClean="0"/>
              <a:t>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ADD</a:t>
            </a:r>
            <a:r>
              <a:rPr lang="it-IT" sz="4000" dirty="0" smtClean="0"/>
              <a:t> </a:t>
            </a:r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IXPs</a:t>
            </a:r>
            <a:r>
              <a:rPr lang="it-IT" sz="4000" dirty="0" smtClean="0"/>
              <a:t> </a:t>
            </a:r>
            <a:r>
              <a:rPr lang="it-IT" sz="4000" dirty="0" err="1" smtClean="0"/>
              <a:t>traffic</a:t>
            </a:r>
            <a:r>
              <a:rPr lang="it-IT" sz="4000" dirty="0" smtClean="0"/>
              <a:t> (</a:t>
            </a:r>
            <a:r>
              <a:rPr lang="it-IT" sz="4000" dirty="0" err="1" smtClean="0"/>
              <a:t>pubblic</a:t>
            </a:r>
            <a:r>
              <a:rPr lang="it-IT" sz="4000" dirty="0" smtClean="0"/>
              <a:t>) data</a:t>
            </a: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EXTRACT</a:t>
            </a:r>
            <a:r>
              <a:rPr lang="it-IT" sz="4000" dirty="0" smtClean="0"/>
              <a:t> </a:t>
            </a:r>
            <a:r>
              <a:rPr lang="it-IT" sz="4000" dirty="0" err="1" smtClean="0"/>
              <a:t>features</a:t>
            </a:r>
            <a:r>
              <a:rPr lang="it-IT" sz="4000" dirty="0" smtClean="0"/>
              <a:t> sets </a:t>
            </a:r>
            <a:r>
              <a:rPr lang="it-IT" sz="4000" dirty="0" smtClean="0">
                <a:sym typeface="Wingdings" panose="05000000000000000000" pitchFamily="2" charset="2"/>
              </a:rPr>
              <a:t> FOCUS on TIME </a:t>
            </a:r>
            <a:r>
              <a:rPr lang="it-IT" sz="4000" dirty="0" err="1" smtClean="0">
                <a:sym typeface="Wingdings" panose="05000000000000000000" pitchFamily="2" charset="2"/>
              </a:rPr>
              <a:t>patterns</a:t>
            </a:r>
            <a:r>
              <a:rPr lang="it-IT" sz="4000" dirty="0" smtClean="0"/>
              <a:t> </a:t>
            </a: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EVALUATE </a:t>
            </a:r>
            <a:r>
              <a:rPr lang="it-IT" sz="4000" dirty="0" smtClean="0"/>
              <a:t>IXP «scale </a:t>
            </a:r>
            <a:r>
              <a:rPr lang="it-IT" sz="4000" dirty="0" err="1"/>
              <a:t>effect</a:t>
            </a:r>
            <a:r>
              <a:rPr lang="it-IT" sz="4000" dirty="0" smtClean="0"/>
              <a:t>» &amp; country </a:t>
            </a:r>
            <a:r>
              <a:rPr lang="it-IT" sz="4000" dirty="0" err="1" smtClean="0"/>
              <a:t>based</a:t>
            </a:r>
            <a:r>
              <a:rPr lang="it-IT" sz="4000" dirty="0" smtClean="0"/>
              <a:t> </a:t>
            </a:r>
            <a:r>
              <a:rPr lang="it-IT" sz="4000" dirty="0" err="1" smtClean="0"/>
              <a:t>costraints</a:t>
            </a:r>
            <a:endParaRPr lang="it-IT" sz="4000" dirty="0"/>
          </a:p>
          <a:p>
            <a:r>
              <a:rPr lang="it-IT" sz="4000" i="1" dirty="0" smtClean="0"/>
              <a:t>( create a WG / </a:t>
            </a:r>
            <a:r>
              <a:rPr lang="it-IT" sz="4000" i="1" dirty="0" err="1" smtClean="0"/>
              <a:t>observatory</a:t>
            </a:r>
            <a:r>
              <a:rPr lang="it-IT" sz="4000" i="1" dirty="0" smtClean="0"/>
              <a:t> ? ) </a:t>
            </a:r>
            <a:endParaRPr lang="it-IT" sz="4000" dirty="0"/>
          </a:p>
        </p:txBody>
      </p:sp>
      <p:sp>
        <p:nvSpPr>
          <p:cNvPr id="12" name="AutoShape 6"/>
          <p:cNvSpPr/>
          <p:nvPr/>
        </p:nvSpPr>
        <p:spPr>
          <a:xfrm flipV="1">
            <a:off x="28" y="9280397"/>
            <a:ext cx="18287972" cy="16002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8"/>
          <p:cNvSpPr txBox="1"/>
          <p:nvPr/>
        </p:nvSpPr>
        <p:spPr>
          <a:xfrm>
            <a:off x="1028700" y="5114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PROJECT OBJECTIVES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1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6477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NAMEX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043" y="1780705"/>
            <a:ext cx="13355914" cy="672558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629400" y="2400300"/>
            <a:ext cx="2057400" cy="4800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2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028700" y="6477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NAMEX 1Q2024 Wed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700" y="1714500"/>
            <a:ext cx="158115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it-IT" sz="3200" dirty="0" smtClean="0"/>
          </a:p>
          <a:p>
            <a:endParaRPr lang="it-IT" sz="3200" dirty="0"/>
          </a:p>
        </p:txBody>
      </p:sp>
      <p:sp>
        <p:nvSpPr>
          <p:cNvPr id="14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043" y="1775942"/>
            <a:ext cx="13355914" cy="673511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3716000" y="2149446"/>
            <a:ext cx="2057400" cy="32988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8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Ex. EVALUATING DEVIATIONS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48" y="1714021"/>
            <a:ext cx="13279703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EVALUATING DEVIATIONS / 2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401" y="1728311"/>
            <a:ext cx="1378459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028700" y="2476500"/>
            <a:ext cx="150495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000" dirty="0" smtClean="0">
              <a:hlinkClick r:id="rId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 smtClean="0">
                <a:hlinkClick r:id="rId2"/>
              </a:rPr>
              <a:t>https</a:t>
            </a:r>
            <a:r>
              <a:rPr lang="it-IT" sz="4000" dirty="0">
                <a:hlinkClick r:id="rId2"/>
              </a:rPr>
              <a:t>://</a:t>
            </a:r>
            <a:r>
              <a:rPr lang="it-IT" sz="4000" dirty="0" smtClean="0">
                <a:hlinkClick r:id="rId2"/>
              </a:rPr>
              <a:t>www.linkedin.com/pulse/some-notes-sunday-traffic-part-1-minap-gianluca-sironi-mq0le</a:t>
            </a: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hlinkClick r:id="rId3"/>
              </a:rPr>
              <a:t>https://</a:t>
            </a:r>
            <a:r>
              <a:rPr lang="it-IT" sz="4000" dirty="0" smtClean="0">
                <a:hlinkClick r:id="rId3"/>
              </a:rPr>
              <a:t>www.linkedin.com/pulse/some-notes-sunday-traffic-part-2-namex-gianluca-sironi-zkt7f</a:t>
            </a: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hlinkClick r:id="rId4"/>
              </a:rPr>
              <a:t>https://</a:t>
            </a:r>
            <a:r>
              <a:rPr lang="it-IT" sz="4000" dirty="0" smtClean="0">
                <a:hlinkClick r:id="rId4"/>
              </a:rPr>
              <a:t>www.linkedin.com/pulse/some-notes-sunday-traffic-part-3-inex-gianluca-sironi-4vrff</a:t>
            </a: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 smtClean="0"/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EVALUATING DEVIATIONS / 3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77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GR-IX weekly stats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" y="3007850"/>
            <a:ext cx="17517594" cy="426925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2133600" y="2735220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105400" y="2735221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906000" y="2735221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6764000" y="2781300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INTERLAN weekly stats 1Q2024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" y="3009900"/>
            <a:ext cx="17509184" cy="4267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33600" y="2735220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105400" y="2735221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906000" y="2735221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6764000" y="2735221"/>
            <a:ext cx="1295400" cy="47704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6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6638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1Q2024 Trends examples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00" y="2152349"/>
            <a:ext cx="8779685" cy="52771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2152350"/>
            <a:ext cx="8779683" cy="5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028700" y="2476500"/>
            <a:ext cx="150495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EXTEND </a:t>
            </a:r>
            <a:r>
              <a:rPr lang="it-IT" sz="4000" b="1" i="1" dirty="0" err="1" smtClean="0"/>
              <a:t>IXPs</a:t>
            </a:r>
            <a:r>
              <a:rPr lang="it-IT" sz="4000" b="1" i="1" dirty="0" smtClean="0"/>
              <a:t> set</a:t>
            </a:r>
            <a:br>
              <a:rPr lang="it-IT" sz="4000" b="1" i="1" dirty="0" smtClean="0"/>
            </a:br>
            <a:r>
              <a:rPr lang="it-IT" sz="4000" dirty="0" err="1" smtClean="0"/>
              <a:t>starting</a:t>
            </a:r>
            <a:r>
              <a:rPr lang="it-IT" sz="4000" dirty="0" smtClean="0"/>
              <a:t> from </a:t>
            </a:r>
            <a:r>
              <a:rPr lang="it-IT" sz="4000" dirty="0" err="1" smtClean="0"/>
              <a:t>IXPmanager</a:t>
            </a:r>
            <a:r>
              <a:rPr lang="it-IT" sz="4000" dirty="0" smtClean="0"/>
              <a:t> </a:t>
            </a:r>
            <a:r>
              <a:rPr lang="it-IT" sz="4000" dirty="0" err="1" smtClean="0"/>
              <a:t>based</a:t>
            </a:r>
            <a:r>
              <a:rPr lang="it-IT" sz="4000" dirty="0" smtClean="0"/>
              <a:t> </a:t>
            </a:r>
            <a:r>
              <a:rPr lang="it-IT" sz="4000" dirty="0" err="1" smtClean="0"/>
              <a:t>IXPs</a:t>
            </a:r>
            <a:r>
              <a:rPr lang="it-IT" sz="4000" dirty="0" smtClean="0"/>
              <a:t> ( WIP with </a:t>
            </a:r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IXPs</a:t>
            </a:r>
            <a:r>
              <a:rPr lang="it-IT" sz="4000" dirty="0" smtClean="0"/>
              <a:t> )</a:t>
            </a: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PUBLISH AND SHARE DATASETS </a:t>
            </a:r>
            <a:br>
              <a:rPr lang="it-IT" sz="4000" b="1" i="1" dirty="0" smtClean="0"/>
            </a:br>
            <a:r>
              <a:rPr lang="it-IT" sz="4000" dirty="0" err="1" smtClean="0"/>
              <a:t>dataset</a:t>
            </a:r>
            <a:r>
              <a:rPr lang="it-IT" sz="4000" dirty="0" smtClean="0"/>
              <a:t> format (CSV?) </a:t>
            </a:r>
            <a:r>
              <a:rPr lang="it-IT" sz="4000" dirty="0" err="1" smtClean="0"/>
              <a:t>available</a:t>
            </a:r>
            <a:r>
              <a:rPr lang="it-IT" sz="4000" dirty="0" smtClean="0"/>
              <a:t> for </a:t>
            </a:r>
            <a:r>
              <a:rPr lang="it-IT" sz="4000" dirty="0" err="1" smtClean="0"/>
              <a:t>IXs</a:t>
            </a:r>
            <a:r>
              <a:rPr lang="it-IT" sz="4000" dirty="0" smtClean="0"/>
              <a:t> | </a:t>
            </a:r>
            <a:r>
              <a:rPr lang="it-IT" sz="4000" dirty="0" err="1" smtClean="0"/>
              <a:t>reasearch</a:t>
            </a:r>
            <a:r>
              <a:rPr lang="it-IT" sz="4000" dirty="0" smtClean="0"/>
              <a:t> | </a:t>
            </a:r>
            <a:r>
              <a:rPr lang="it-IT" sz="4000" dirty="0" err="1" smtClean="0"/>
              <a:t>everybody</a:t>
            </a:r>
            <a:r>
              <a:rPr lang="it-IT" sz="4000" dirty="0" smtClean="0"/>
              <a:t> ?</a:t>
            </a:r>
            <a:br>
              <a:rPr lang="it-IT" sz="4000" dirty="0" smtClean="0"/>
            </a:br>
            <a:r>
              <a:rPr lang="it-IT" sz="4000" dirty="0" smtClean="0"/>
              <a:t>e.g. on </a:t>
            </a:r>
            <a:r>
              <a:rPr lang="it-IT" sz="4000" dirty="0" err="1" smtClean="0"/>
              <a:t>yearly</a:t>
            </a:r>
            <a:r>
              <a:rPr lang="it-IT" sz="4000" dirty="0" smtClean="0"/>
              <a:t> </a:t>
            </a:r>
            <a:r>
              <a:rPr lang="it-IT" sz="4000" dirty="0" err="1" smtClean="0"/>
              <a:t>basis</a:t>
            </a:r>
            <a:r>
              <a:rPr lang="it-IT" sz="4000" dirty="0" smtClean="0"/>
              <a:t> {IXP}-YYYY.csv </a:t>
            </a:r>
            <a:r>
              <a:rPr lang="it-IT" sz="4000" dirty="0" err="1" smtClean="0"/>
              <a:t>updated</a:t>
            </a:r>
            <a:r>
              <a:rPr lang="it-IT" sz="4000" dirty="0" smtClean="0"/>
              <a:t> </a:t>
            </a:r>
            <a:r>
              <a:rPr lang="it-IT" sz="4000" dirty="0" err="1" smtClean="0"/>
              <a:t>weekly</a:t>
            </a:r>
            <a:r>
              <a:rPr lang="it-IT" sz="4000" dirty="0" smtClean="0"/>
              <a:t>(/</a:t>
            </a:r>
            <a:r>
              <a:rPr lang="it-IT" sz="4000" dirty="0" err="1" smtClean="0"/>
              <a:t>daily</a:t>
            </a:r>
            <a:r>
              <a:rPr lang="it-IT" sz="4000" dirty="0" smtClean="0"/>
              <a:t>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METRICS &amp; ANALYTICS</a:t>
            </a:r>
            <a:br>
              <a:rPr lang="it-IT" sz="4000" b="1" i="1" dirty="0" smtClean="0"/>
            </a:br>
            <a:r>
              <a:rPr lang="it-IT" sz="4000" dirty="0" err="1" smtClean="0"/>
              <a:t>define</a:t>
            </a:r>
            <a:r>
              <a:rPr lang="it-IT" sz="4000" dirty="0" smtClean="0"/>
              <a:t>, </a:t>
            </a:r>
            <a:r>
              <a:rPr lang="it-IT" sz="4000" dirty="0" err="1" smtClean="0"/>
              <a:t>agree</a:t>
            </a:r>
            <a:r>
              <a:rPr lang="it-IT" sz="4000" dirty="0" smtClean="0"/>
              <a:t> (and share) a set of </a:t>
            </a:r>
            <a:r>
              <a:rPr lang="it-IT" sz="4000" dirty="0" err="1" smtClean="0"/>
              <a:t>metrics</a:t>
            </a:r>
            <a:r>
              <a:rPr lang="it-IT" sz="4000" dirty="0" smtClean="0"/>
              <a:t>, </a:t>
            </a:r>
            <a:r>
              <a:rPr lang="it-IT" sz="4000" dirty="0" err="1" smtClean="0"/>
              <a:t>parameters</a:t>
            </a:r>
            <a:r>
              <a:rPr lang="it-IT" sz="4000" dirty="0" smtClean="0"/>
              <a:t>, </a:t>
            </a:r>
            <a:r>
              <a:rPr lang="it-IT" sz="4000" dirty="0" err="1" smtClean="0"/>
              <a:t>features</a:t>
            </a:r>
            <a:r>
              <a:rPr lang="it-IT" sz="4000" dirty="0" smtClean="0"/>
              <a:t>,</a:t>
            </a:r>
            <a:br>
              <a:rPr lang="it-IT" sz="4000" dirty="0" smtClean="0"/>
            </a:br>
            <a:r>
              <a:rPr lang="it-IT" sz="4000" dirty="0" err="1" smtClean="0"/>
              <a:t>scaling</a:t>
            </a:r>
            <a:r>
              <a:rPr lang="it-IT" sz="4000" dirty="0" smtClean="0"/>
              <a:t> </a:t>
            </a:r>
            <a:r>
              <a:rPr lang="it-IT" sz="4000" dirty="0" err="1" smtClean="0"/>
              <a:t>factors</a:t>
            </a:r>
            <a:r>
              <a:rPr lang="it-IT" sz="4000" dirty="0" smtClean="0"/>
              <a:t>/</a:t>
            </a:r>
            <a:r>
              <a:rPr lang="it-IT" sz="4000" dirty="0" err="1" smtClean="0"/>
              <a:t>functions</a:t>
            </a:r>
            <a:r>
              <a:rPr lang="it-IT" sz="4000" dirty="0" smtClean="0"/>
              <a:t>, «</a:t>
            </a:r>
            <a:r>
              <a:rPr lang="it-IT" sz="4000" dirty="0" err="1" smtClean="0"/>
              <a:t>classification</a:t>
            </a:r>
            <a:r>
              <a:rPr lang="it-IT" sz="4000" dirty="0" smtClean="0"/>
              <a:t>» (?)</a:t>
            </a:r>
            <a:br>
              <a:rPr lang="it-IT" sz="4000" dirty="0" smtClean="0"/>
            </a:b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i="1" dirty="0" smtClean="0"/>
              <a:t>KNOWLEDGE SHARING </a:t>
            </a:r>
            <a:r>
              <a:rPr lang="it-IT" sz="4000" dirty="0" smtClean="0"/>
              <a:t> &lt;&lt;&lt;&lt;&lt;&lt;&lt;&lt; 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8"/>
          <p:cNvSpPr txBox="1"/>
          <p:nvPr/>
        </p:nvSpPr>
        <p:spPr>
          <a:xfrm>
            <a:off x="1028700" y="7400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NEXT STEPS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10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46925" y="2476500"/>
            <a:ext cx="13997875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QUESTIONS? </a:t>
            </a:r>
          </a:p>
          <a:p>
            <a:pPr algn="ctr">
              <a:lnSpc>
                <a:spcPts val="6160"/>
              </a:lnSpc>
            </a:pPr>
            <a:endParaRPr lang="en-US" sz="6160" dirty="0">
              <a:solidFill>
                <a:srgbClr val="6D5AA4"/>
              </a:solidFill>
              <a:latin typeface="DM Sans Bold"/>
            </a:endParaRPr>
          </a:p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THOUGHTS?</a:t>
            </a:r>
            <a:br>
              <a:rPr lang="en-US" sz="6160" dirty="0" smtClean="0">
                <a:solidFill>
                  <a:srgbClr val="6D5AA4"/>
                </a:solidFill>
                <a:latin typeface="DM Sans Bold"/>
              </a:rPr>
            </a:br>
            <a:endParaRPr lang="en-US" sz="6160" dirty="0" smtClean="0">
              <a:solidFill>
                <a:srgbClr val="6D5AA4"/>
              </a:solidFill>
              <a:latin typeface="DM Sans Bold"/>
            </a:endParaRPr>
          </a:p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(suggestions are welcome)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08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8799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dirty="0">
                <a:solidFill>
                  <a:srgbClr val="0A0A00"/>
                </a:solidFill>
                <a:latin typeface="DM Sans Bold"/>
              </a:rPr>
              <a:t>39th </a:t>
            </a: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Euro-IX Forum, Prague, </a:t>
            </a:r>
            <a:r>
              <a:rPr lang="en-US" sz="2351" dirty="0" err="1" smtClean="0">
                <a:solidFill>
                  <a:srgbClr val="0A0A00"/>
                </a:solidFill>
                <a:latin typeface="DM Sans Bold"/>
              </a:rPr>
              <a:t>Czechia</a:t>
            </a: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 	  Nov 19-22 2023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90600" y="2019300"/>
            <a:ext cx="138303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 smtClean="0"/>
              <a:t>At </a:t>
            </a:r>
            <a:r>
              <a:rPr lang="it-IT" sz="4000" dirty="0" err="1" smtClean="0"/>
              <a:t>this</a:t>
            </a:r>
            <a:r>
              <a:rPr lang="it-IT" sz="4000" dirty="0" smtClean="0"/>
              <a:t> (</a:t>
            </a:r>
            <a:r>
              <a:rPr lang="it-IT" sz="4000" dirty="0" err="1" smtClean="0"/>
              <a:t>initial</a:t>
            </a:r>
            <a:r>
              <a:rPr lang="it-IT" sz="4000" dirty="0" smtClean="0"/>
              <a:t>) </a:t>
            </a:r>
            <a:r>
              <a:rPr lang="it-IT" sz="4000" dirty="0" err="1" smtClean="0"/>
              <a:t>project</a:t>
            </a:r>
            <a:r>
              <a:rPr lang="it-IT" sz="4000" dirty="0" smtClean="0"/>
              <a:t> stage </a:t>
            </a:r>
            <a:r>
              <a:rPr lang="it-IT" sz="4000" dirty="0" err="1" smtClean="0"/>
              <a:t>we</a:t>
            </a:r>
            <a:r>
              <a:rPr lang="it-IT" sz="4000" dirty="0" smtClean="0"/>
              <a:t> are </a:t>
            </a:r>
            <a:r>
              <a:rPr lang="it-IT" sz="4000" dirty="0" err="1" smtClean="0"/>
              <a:t>gathering</a:t>
            </a:r>
            <a:r>
              <a:rPr lang="it-IT" sz="4000" dirty="0" smtClean="0"/>
              <a:t> and </a:t>
            </a:r>
            <a:r>
              <a:rPr lang="it-IT" sz="4000" dirty="0" err="1" smtClean="0"/>
              <a:t>collecting</a:t>
            </a:r>
            <a:r>
              <a:rPr lang="it-IT" sz="4000" dirty="0" smtClean="0"/>
              <a:t> </a:t>
            </a:r>
            <a:r>
              <a:rPr lang="it-IT" sz="4000" b="1" dirty="0" smtClean="0"/>
              <a:t>public </a:t>
            </a:r>
            <a:r>
              <a:rPr lang="it-IT" sz="4000" dirty="0" err="1" smtClean="0"/>
              <a:t>traffic</a:t>
            </a:r>
            <a:r>
              <a:rPr lang="it-IT" sz="4000" dirty="0" smtClean="0"/>
              <a:t> data </a:t>
            </a:r>
            <a:r>
              <a:rPr lang="it-IT" sz="4000" dirty="0" err="1" smtClean="0"/>
              <a:t>only</a:t>
            </a:r>
            <a:r>
              <a:rPr lang="it-IT" sz="4000" dirty="0" smtClean="0"/>
              <a:t> from «</a:t>
            </a:r>
            <a:r>
              <a:rPr lang="it-IT" sz="4000" dirty="0" err="1" smtClean="0"/>
              <a:t>IXPManager-based</a:t>
            </a:r>
            <a:r>
              <a:rPr lang="it-IT" sz="4000" dirty="0" smtClean="0"/>
              <a:t>» </a:t>
            </a:r>
            <a:r>
              <a:rPr lang="it-IT" sz="4000" dirty="0" err="1" smtClean="0"/>
              <a:t>IXPs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i="1" dirty="0" smtClean="0"/>
              <a:t>( </a:t>
            </a:r>
            <a:r>
              <a:rPr lang="it-IT" sz="4000" i="1" dirty="0" err="1" smtClean="0"/>
              <a:t>at</a:t>
            </a:r>
            <a:r>
              <a:rPr lang="it-IT" sz="4000" i="1" dirty="0" smtClean="0"/>
              <a:t> </a:t>
            </a:r>
            <a:r>
              <a:rPr lang="it-IT" sz="4000" i="1" dirty="0" err="1" smtClean="0"/>
              <a:t>pratically</a:t>
            </a:r>
            <a:r>
              <a:rPr lang="it-IT" sz="4000" i="1" dirty="0" smtClean="0"/>
              <a:t> no </a:t>
            </a:r>
            <a:r>
              <a:rPr lang="it-IT" sz="4000" i="1" dirty="0" err="1" smtClean="0"/>
              <a:t>cost</a:t>
            </a:r>
            <a:r>
              <a:rPr lang="it-IT" sz="4000" i="1" dirty="0" smtClean="0"/>
              <a:t> for </a:t>
            </a:r>
            <a:r>
              <a:rPr lang="it-IT" sz="4000" i="1" dirty="0" err="1" smtClean="0"/>
              <a:t>IXPs</a:t>
            </a:r>
            <a:r>
              <a:rPr lang="it-IT" sz="4000" i="1" dirty="0" smtClean="0"/>
              <a:t> )</a:t>
            </a:r>
          </a:p>
          <a:p>
            <a:endParaRPr lang="it-IT" sz="40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 err="1" smtClean="0"/>
              <a:t>Already</a:t>
            </a:r>
            <a:r>
              <a:rPr lang="it-IT" sz="4000" dirty="0" smtClean="0"/>
              <a:t> </a:t>
            </a:r>
            <a:r>
              <a:rPr lang="it-IT" sz="4000" dirty="0" err="1" smtClean="0"/>
              <a:t>talking</a:t>
            </a:r>
            <a:r>
              <a:rPr lang="it-IT" sz="4000" dirty="0" smtClean="0"/>
              <a:t> with </a:t>
            </a:r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IXPs</a:t>
            </a:r>
            <a:r>
              <a:rPr lang="it-IT" sz="4000" dirty="0" smtClean="0"/>
              <a:t> (</a:t>
            </a:r>
            <a:r>
              <a:rPr lang="it-IT" sz="4000" dirty="0" err="1" smtClean="0"/>
              <a:t>starting</a:t>
            </a:r>
            <a:r>
              <a:rPr lang="it-IT" sz="4000" dirty="0" smtClean="0"/>
              <a:t> from </a:t>
            </a:r>
            <a:r>
              <a:rPr lang="it-IT" sz="4000" dirty="0" err="1" smtClean="0"/>
              <a:t>Italian</a:t>
            </a:r>
            <a:r>
              <a:rPr lang="it-IT" sz="4000" dirty="0" smtClean="0"/>
              <a:t> </a:t>
            </a:r>
            <a:r>
              <a:rPr lang="it-IT" sz="4000" dirty="0" err="1" smtClean="0"/>
              <a:t>ones</a:t>
            </a:r>
            <a:r>
              <a:rPr lang="it-IT" sz="4000" dirty="0" smtClean="0"/>
              <a:t>) </a:t>
            </a:r>
            <a:br>
              <a:rPr lang="it-IT" sz="4000" dirty="0" smtClean="0"/>
            </a:br>
            <a:r>
              <a:rPr lang="it-IT" sz="4000" dirty="0" smtClean="0"/>
              <a:t>for a public </a:t>
            </a:r>
            <a:r>
              <a:rPr lang="it-IT" sz="4000" dirty="0" err="1" smtClean="0"/>
              <a:t>traffic</a:t>
            </a:r>
            <a:r>
              <a:rPr lang="it-IT" sz="4000" dirty="0" smtClean="0"/>
              <a:t> data </a:t>
            </a:r>
            <a:r>
              <a:rPr lang="it-IT" sz="4000" dirty="0" err="1" smtClean="0"/>
              <a:t>interface</a:t>
            </a:r>
            <a:r>
              <a:rPr lang="it-IT" sz="4000" dirty="0" smtClean="0"/>
              <a:t> (</a:t>
            </a:r>
            <a:r>
              <a:rPr lang="it-IT" sz="4000" dirty="0" err="1" smtClean="0"/>
              <a:t>if</a:t>
            </a:r>
            <a:r>
              <a:rPr lang="it-IT" sz="4000" dirty="0" smtClean="0"/>
              <a:t> </a:t>
            </a:r>
            <a:r>
              <a:rPr lang="it-IT" sz="4000" dirty="0" err="1" smtClean="0"/>
              <a:t>any</a:t>
            </a:r>
            <a:r>
              <a:rPr lang="it-IT" sz="4000" dirty="0" smtClean="0"/>
              <a:t>) API (JSON?) …</a:t>
            </a:r>
            <a:br>
              <a:rPr lang="it-IT" sz="4000" dirty="0" smtClean="0"/>
            </a:br>
            <a:r>
              <a:rPr lang="it-IT" sz="4000" dirty="0" smtClean="0"/>
              <a:t>(</a:t>
            </a:r>
            <a:r>
              <a:rPr lang="it-IT" sz="4000" dirty="0" err="1" smtClean="0"/>
              <a:t>waiting</a:t>
            </a:r>
            <a:r>
              <a:rPr lang="it-IT" sz="4000" dirty="0" smtClean="0"/>
              <a:t> for a </a:t>
            </a:r>
            <a:r>
              <a:rPr lang="it-IT" sz="4000" dirty="0" err="1" smtClean="0"/>
              <a:t>feeback</a:t>
            </a:r>
            <a:r>
              <a:rPr lang="it-IT" sz="4000" dirty="0" smtClean="0"/>
              <a:t> / API </a:t>
            </a:r>
            <a:r>
              <a:rPr lang="it-IT" sz="4000" dirty="0" err="1" smtClean="0"/>
              <a:t>endpoints</a:t>
            </a:r>
            <a:r>
              <a:rPr lang="it-IT" sz="4000" dirty="0" smtClean="0"/>
              <a:t> / </a:t>
            </a:r>
            <a:r>
              <a:rPr lang="it-IT" sz="4000" dirty="0" err="1" smtClean="0"/>
              <a:t>dataset</a:t>
            </a:r>
            <a:r>
              <a:rPr lang="it-IT" sz="4000" dirty="0" smtClean="0"/>
              <a:t> </a:t>
            </a:r>
            <a:r>
              <a:rPr lang="it-IT" sz="4000" dirty="0" err="1" smtClean="0"/>
              <a:t>exports</a:t>
            </a:r>
            <a:r>
              <a:rPr lang="it-IT" sz="4000" dirty="0" smtClean="0"/>
              <a:t>?)</a:t>
            </a: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b="1" dirty="0" smtClean="0"/>
          </a:p>
        </p:txBody>
      </p:sp>
      <p:sp>
        <p:nvSpPr>
          <p:cNvPr id="12" name="AutoShape 6"/>
          <p:cNvSpPr/>
          <p:nvPr/>
        </p:nvSpPr>
        <p:spPr>
          <a:xfrm flipV="1">
            <a:off x="28" y="9280397"/>
            <a:ext cx="18287972" cy="16002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8"/>
          <p:cNvSpPr txBox="1"/>
          <p:nvPr/>
        </p:nvSpPr>
        <p:spPr>
          <a:xfrm>
            <a:off x="1028700" y="51148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COLLECTING TRAFFIC DATA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651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77655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21026" y="252460"/>
            <a:ext cx="2648899" cy="797552"/>
          </a:xfrm>
          <a:custGeom>
            <a:avLst/>
            <a:gdLst/>
            <a:ahLst/>
            <a:cxnLst/>
            <a:rect l="l" t="t" r="r" b="b"/>
            <a:pathLst>
              <a:path w="2648899" h="797552">
                <a:moveTo>
                  <a:pt x="0" y="0"/>
                </a:moveTo>
                <a:lnTo>
                  <a:pt x="2648899" y="0"/>
                </a:lnTo>
                <a:lnTo>
                  <a:pt x="2648899" y="797552"/>
                </a:lnTo>
                <a:lnTo>
                  <a:pt x="0" y="797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44" t="-266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46925" y="3297791"/>
            <a:ext cx="13997875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28" y="9288421"/>
            <a:ext cx="18287972" cy="797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028699" y="5905500"/>
            <a:ext cx="1565910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3"/>
              </a:lnSpc>
            </a:pPr>
            <a:endParaRPr lang="en-US" sz="4000" dirty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833"/>
              </a:lnSpc>
            </a:pPr>
            <a:endParaRPr lang="en-US" sz="4000" dirty="0" smtClean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833"/>
              </a:lnSpc>
            </a:pPr>
            <a:r>
              <a:rPr lang="en-US" sz="4000" dirty="0" smtClean="0">
                <a:solidFill>
                  <a:srgbClr val="0A0A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Gianluca Sironi  NAQUADRIA | PCIX</a:t>
            </a:r>
            <a:endParaRPr lang="en-US" sz="4000" dirty="0">
              <a:solidFill>
                <a:srgbClr val="0A0A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flipV="1">
            <a:off x="28" y="9280397"/>
            <a:ext cx="18287972" cy="16002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87753" y="9556021"/>
            <a:ext cx="734696" cy="490520"/>
          </a:xfrm>
          <a:custGeom>
            <a:avLst/>
            <a:gdLst/>
            <a:ahLst/>
            <a:cxnLst/>
            <a:rect l="l" t="t" r="r" b="b"/>
            <a:pathLst>
              <a:path w="734696" h="490520">
                <a:moveTo>
                  <a:pt x="0" y="0"/>
                </a:moveTo>
                <a:lnTo>
                  <a:pt x="734696" y="0"/>
                </a:lnTo>
                <a:lnTo>
                  <a:pt x="734696" y="490520"/>
                </a:lnTo>
                <a:lnTo>
                  <a:pt x="0" y="490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="" xmlns:a16="http://schemas.microsoft.com/office/drawing/2014/main" id="{7DC76906-835A-7BBC-F523-4B4F4DDBA130}"/>
              </a:ext>
            </a:extLst>
          </p:cNvPr>
          <p:cNvSpPr txBox="1"/>
          <p:nvPr/>
        </p:nvSpPr>
        <p:spPr>
          <a:xfrm>
            <a:off x="5852652" y="1800880"/>
            <a:ext cx="9158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see https://www.ixpmanager.org/community/user-list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66800" y="3543300"/>
            <a:ext cx="6553199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IT (MINAP, NAMEX)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IE (INEX)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GB (LONAP, NCL-IX)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SE (STHIX)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DE (BCIX, DO-IX, …)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NL (DATAIX, FRYS-IX, …)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[…]</a:t>
            </a: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pic>
        <p:nvPicPr>
          <p:cNvPr id="20" name="Picture 92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4446D347-6F31-3B80-323A-12365F7D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1"/>
            <a:ext cx="2362200" cy="892108"/>
          </a:xfrm>
          <a:prstGeom prst="rect">
            <a:avLst/>
          </a:prstGeom>
        </p:spPr>
      </p:pic>
      <p:sp>
        <p:nvSpPr>
          <p:cNvPr id="21" name="TextBox 74">
            <a:extLst>
              <a:ext uri="{FF2B5EF4-FFF2-40B4-BE49-F238E27FC236}">
                <a16:creationId xmlns="" xmlns:a16="http://schemas.microsoft.com/office/drawing/2014/main" id="{6CCA1A84-CDFA-4E06-A02D-F2AFB11440C7}"/>
              </a:ext>
            </a:extLst>
          </p:cNvPr>
          <p:cNvSpPr txBox="1"/>
          <p:nvPr/>
        </p:nvSpPr>
        <p:spPr>
          <a:xfrm>
            <a:off x="2362200" y="8648700"/>
            <a:ext cx="1341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source: https://en.wikipedia.org/wiki/Central_European_Time#/media/File:Time_zones_of_the_Greater_Europe.svg</a:t>
            </a:r>
          </a:p>
        </p:txBody>
      </p:sp>
      <p:pic>
        <p:nvPicPr>
          <p:cNvPr id="16" name="Picture 6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xmlns="" id="{DB3F6588-539E-8B1F-2F4B-7F490D8F7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08" y="2398736"/>
            <a:ext cx="7127692" cy="5798210"/>
          </a:xfrm>
          <a:prstGeom prst="rect">
            <a:avLst/>
          </a:prstGeom>
        </p:spPr>
      </p:pic>
      <p:pic>
        <p:nvPicPr>
          <p:cNvPr id="17" name="Picture 79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029CB945-3533-3453-B3C3-0FCACB77A6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90" y="4879537"/>
            <a:ext cx="733486" cy="733486"/>
          </a:xfrm>
          <a:prstGeom prst="rect">
            <a:avLst/>
          </a:prstGeom>
        </p:spPr>
      </p:pic>
      <p:pic>
        <p:nvPicPr>
          <p:cNvPr id="22" name="Picture 80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7B6A85B3-B091-F745-F80D-9A05C693A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63" y="5856004"/>
            <a:ext cx="733486" cy="733486"/>
          </a:xfrm>
          <a:prstGeom prst="rect">
            <a:avLst/>
          </a:prstGeom>
        </p:spPr>
      </p:pic>
      <p:pic>
        <p:nvPicPr>
          <p:cNvPr id="23" name="Picture 81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6F8042F-6D9F-AA6A-6FB5-DD2E9AB2C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34" y="6540756"/>
            <a:ext cx="733486" cy="733486"/>
          </a:xfrm>
          <a:prstGeom prst="rect">
            <a:avLst/>
          </a:prstGeom>
        </p:spPr>
      </p:pic>
      <p:pic>
        <p:nvPicPr>
          <p:cNvPr id="24" name="Picture 82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87EAB53-4A19-1DEE-5F49-ACEFB189A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9" y="6023843"/>
            <a:ext cx="733486" cy="733486"/>
          </a:xfrm>
          <a:prstGeom prst="rect">
            <a:avLst/>
          </a:prstGeom>
        </p:spPr>
      </p:pic>
      <p:pic>
        <p:nvPicPr>
          <p:cNvPr id="25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69" y="4902599"/>
            <a:ext cx="733486" cy="733486"/>
          </a:xfrm>
          <a:prstGeom prst="rect">
            <a:avLst/>
          </a:prstGeom>
        </p:spPr>
      </p:pic>
      <p:pic>
        <p:nvPicPr>
          <p:cNvPr id="26" name="Picture 84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99425375-3954-5EBE-505F-9FA79A7D7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37" y="6182137"/>
            <a:ext cx="733486" cy="733486"/>
          </a:xfrm>
          <a:prstGeom prst="rect">
            <a:avLst/>
          </a:prstGeom>
        </p:spPr>
      </p:pic>
      <p:pic>
        <p:nvPicPr>
          <p:cNvPr id="27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98" y="4921804"/>
            <a:ext cx="733486" cy="733486"/>
          </a:xfrm>
          <a:prstGeom prst="rect">
            <a:avLst/>
          </a:prstGeom>
        </p:spPr>
      </p:pic>
      <p:pic>
        <p:nvPicPr>
          <p:cNvPr id="28" name="Picture 86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71F2019-8257-0345-F40B-C724B8643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043" y="6540756"/>
            <a:ext cx="733486" cy="733486"/>
          </a:xfrm>
          <a:prstGeom prst="rect">
            <a:avLst/>
          </a:prstGeom>
        </p:spPr>
      </p:pic>
      <p:pic>
        <p:nvPicPr>
          <p:cNvPr id="29" name="Picture 87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4335BBA-31BD-7599-9A4B-F6B2A2F11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3" y="4565166"/>
            <a:ext cx="733486" cy="733486"/>
          </a:xfrm>
          <a:prstGeom prst="rect">
            <a:avLst/>
          </a:prstGeom>
        </p:spPr>
      </p:pic>
      <p:pic>
        <p:nvPicPr>
          <p:cNvPr id="30" name="Picture 9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B54AE37-48A8-F81D-048C-DA923FE15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63" y="7026475"/>
            <a:ext cx="733486" cy="733486"/>
          </a:xfrm>
          <a:prstGeom prst="rect">
            <a:avLst/>
          </a:prstGeom>
        </p:spPr>
      </p:pic>
      <p:pic>
        <p:nvPicPr>
          <p:cNvPr id="32" name="Picture 86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71F2019-8257-0345-F40B-C724B8643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787" y="5995400"/>
            <a:ext cx="733486" cy="733486"/>
          </a:xfrm>
          <a:prstGeom prst="rect">
            <a:avLst/>
          </a:prstGeom>
        </p:spPr>
      </p:pic>
      <p:pic>
        <p:nvPicPr>
          <p:cNvPr id="33" name="Picture 9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B54AE37-48A8-F81D-048C-DA923FE15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582" y="6650207"/>
            <a:ext cx="733486" cy="733486"/>
          </a:xfrm>
          <a:prstGeom prst="rect">
            <a:avLst/>
          </a:prstGeom>
        </p:spPr>
      </p:pic>
      <p:pic>
        <p:nvPicPr>
          <p:cNvPr id="34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743" y="3830325"/>
            <a:ext cx="733486" cy="733486"/>
          </a:xfrm>
          <a:prstGeom prst="rect">
            <a:avLst/>
          </a:prstGeom>
        </p:spPr>
      </p:pic>
      <p:pic>
        <p:nvPicPr>
          <p:cNvPr id="35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41" y="5049592"/>
            <a:ext cx="733486" cy="733486"/>
          </a:xfrm>
          <a:prstGeom prst="rect">
            <a:avLst/>
          </a:prstGeom>
        </p:spPr>
      </p:pic>
      <p:pic>
        <p:nvPicPr>
          <p:cNvPr id="36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84" y="5435385"/>
            <a:ext cx="733486" cy="733486"/>
          </a:xfrm>
          <a:prstGeom prst="rect">
            <a:avLst/>
          </a:prstGeom>
        </p:spPr>
      </p:pic>
      <p:sp>
        <p:nvSpPr>
          <p:cNvPr id="3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8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000500"/>
            <a:ext cx="733486" cy="733486"/>
          </a:xfrm>
          <a:prstGeom prst="rect">
            <a:avLst/>
          </a:prstGeom>
        </p:spPr>
      </p:pic>
      <p:sp>
        <p:nvSpPr>
          <p:cNvPr id="39" name="TextBox 8"/>
          <p:cNvSpPr txBox="1"/>
          <p:nvPr/>
        </p:nvSpPr>
        <p:spPr>
          <a:xfrm>
            <a:off x="1028700" y="4953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IXPs SET (based on </a:t>
            </a:r>
            <a:r>
              <a:rPr lang="en-US" sz="6160" dirty="0" err="1" smtClean="0">
                <a:solidFill>
                  <a:srgbClr val="6D5AA4"/>
                </a:solidFill>
                <a:latin typeface="DM Sans Bold"/>
              </a:rPr>
              <a:t>IXPManager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  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41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13" y="5522496"/>
            <a:ext cx="733486" cy="7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28" y="9296398"/>
            <a:ext cx="18287972" cy="3401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="" xmlns:a16="http://schemas.microsoft.com/office/drawing/2014/main" id="{7DC76906-835A-7BBC-F523-4B4F4DDBA130}"/>
              </a:ext>
            </a:extLst>
          </p:cNvPr>
          <p:cNvSpPr txBox="1"/>
          <p:nvPr/>
        </p:nvSpPr>
        <p:spPr>
          <a:xfrm>
            <a:off x="5852652" y="1485900"/>
            <a:ext cx="9158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see https://www.ixpmanager.org/community/user-list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66800" y="3543300"/>
            <a:ext cx="6553199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GR (GR-IX)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AL (ANIX)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HR (CIX)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RO (INTERLAN)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BA (BHNIX)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MK (IXP)</a:t>
            </a:r>
          </a:p>
          <a:p>
            <a:pPr>
              <a:lnSpc>
                <a:spcPts val="3833"/>
              </a:lnSpc>
            </a:pP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21" name="TextBox 74">
            <a:extLst>
              <a:ext uri="{FF2B5EF4-FFF2-40B4-BE49-F238E27FC236}">
                <a16:creationId xmlns="" xmlns:a16="http://schemas.microsoft.com/office/drawing/2014/main" id="{6CCA1A84-CDFA-4E06-A02D-F2AFB11440C7}"/>
              </a:ext>
            </a:extLst>
          </p:cNvPr>
          <p:cNvSpPr txBox="1"/>
          <p:nvPr/>
        </p:nvSpPr>
        <p:spPr>
          <a:xfrm>
            <a:off x="2362200" y="8648700"/>
            <a:ext cx="1341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source: https://en.wikipedia.org/wiki/Central_European_Time#/media/File:Time_zones_of_the_Greater_Europe.svg</a:t>
            </a:r>
          </a:p>
        </p:txBody>
      </p:sp>
      <p:pic>
        <p:nvPicPr>
          <p:cNvPr id="16" name="Picture 6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xmlns="" id="{DB3F6588-539E-8B1F-2F4B-7F490D8F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08" y="2398736"/>
            <a:ext cx="7127692" cy="5798210"/>
          </a:xfrm>
          <a:prstGeom prst="rect">
            <a:avLst/>
          </a:prstGeom>
        </p:spPr>
      </p:pic>
      <p:pic>
        <p:nvPicPr>
          <p:cNvPr id="17" name="Picture 79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029CB945-3533-3453-B3C3-0FCACB77A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90" y="4879537"/>
            <a:ext cx="733486" cy="733486"/>
          </a:xfrm>
          <a:prstGeom prst="rect">
            <a:avLst/>
          </a:prstGeom>
        </p:spPr>
      </p:pic>
      <p:pic>
        <p:nvPicPr>
          <p:cNvPr id="22" name="Picture 80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7B6A85B3-B091-F745-F80D-9A05C693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63" y="5856004"/>
            <a:ext cx="733486" cy="733486"/>
          </a:xfrm>
          <a:prstGeom prst="rect">
            <a:avLst/>
          </a:prstGeom>
        </p:spPr>
      </p:pic>
      <p:pic>
        <p:nvPicPr>
          <p:cNvPr id="23" name="Picture 81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6F8042F-6D9F-AA6A-6FB5-DD2E9AB2C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34" y="6540756"/>
            <a:ext cx="733486" cy="733486"/>
          </a:xfrm>
          <a:prstGeom prst="rect">
            <a:avLst/>
          </a:prstGeom>
        </p:spPr>
      </p:pic>
      <p:pic>
        <p:nvPicPr>
          <p:cNvPr id="24" name="Picture 82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87EAB53-4A19-1DEE-5F49-ACEFB189A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9" y="6023843"/>
            <a:ext cx="733486" cy="733486"/>
          </a:xfrm>
          <a:prstGeom prst="rect">
            <a:avLst/>
          </a:prstGeom>
        </p:spPr>
      </p:pic>
      <p:pic>
        <p:nvPicPr>
          <p:cNvPr id="25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69" y="4902599"/>
            <a:ext cx="733486" cy="733486"/>
          </a:xfrm>
          <a:prstGeom prst="rect">
            <a:avLst/>
          </a:prstGeom>
        </p:spPr>
      </p:pic>
      <p:pic>
        <p:nvPicPr>
          <p:cNvPr id="26" name="Picture 84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99425375-3954-5EBE-505F-9FA79A7D7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37" y="6182137"/>
            <a:ext cx="733486" cy="733486"/>
          </a:xfrm>
          <a:prstGeom prst="rect">
            <a:avLst/>
          </a:prstGeom>
        </p:spPr>
      </p:pic>
      <p:pic>
        <p:nvPicPr>
          <p:cNvPr id="27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98" y="4921804"/>
            <a:ext cx="733486" cy="733486"/>
          </a:xfrm>
          <a:prstGeom prst="rect">
            <a:avLst/>
          </a:prstGeom>
        </p:spPr>
      </p:pic>
      <p:pic>
        <p:nvPicPr>
          <p:cNvPr id="28" name="Picture 86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71F2019-8257-0345-F40B-C724B8643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043" y="6540756"/>
            <a:ext cx="733486" cy="733486"/>
          </a:xfrm>
          <a:prstGeom prst="rect">
            <a:avLst/>
          </a:prstGeom>
        </p:spPr>
      </p:pic>
      <p:pic>
        <p:nvPicPr>
          <p:cNvPr id="29" name="Picture 87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4335BBA-31BD-7599-9A4B-F6B2A2F11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3" y="4565166"/>
            <a:ext cx="733486" cy="733486"/>
          </a:xfrm>
          <a:prstGeom prst="rect">
            <a:avLst/>
          </a:prstGeom>
        </p:spPr>
      </p:pic>
      <p:pic>
        <p:nvPicPr>
          <p:cNvPr id="30" name="Picture 9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B54AE37-48A8-F81D-048C-DA923FE15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63" y="7026475"/>
            <a:ext cx="733486" cy="733486"/>
          </a:xfrm>
          <a:prstGeom prst="rect">
            <a:avLst/>
          </a:prstGeom>
        </p:spPr>
      </p:pic>
      <p:pic>
        <p:nvPicPr>
          <p:cNvPr id="32" name="Picture 86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71F2019-8257-0345-F40B-C724B8643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787" y="5995400"/>
            <a:ext cx="733486" cy="733486"/>
          </a:xfrm>
          <a:prstGeom prst="rect">
            <a:avLst/>
          </a:prstGeom>
        </p:spPr>
      </p:pic>
      <p:pic>
        <p:nvPicPr>
          <p:cNvPr id="33" name="Picture 9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BB54AE37-48A8-F81D-048C-DA923FE15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582" y="6650207"/>
            <a:ext cx="733486" cy="733486"/>
          </a:xfrm>
          <a:prstGeom prst="rect">
            <a:avLst/>
          </a:prstGeom>
        </p:spPr>
      </p:pic>
      <p:pic>
        <p:nvPicPr>
          <p:cNvPr id="34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743" y="3830325"/>
            <a:ext cx="733486" cy="733486"/>
          </a:xfrm>
          <a:prstGeom prst="rect">
            <a:avLst/>
          </a:prstGeom>
        </p:spPr>
      </p:pic>
      <p:pic>
        <p:nvPicPr>
          <p:cNvPr id="35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41" y="5049592"/>
            <a:ext cx="733486" cy="733486"/>
          </a:xfrm>
          <a:prstGeom prst="rect">
            <a:avLst/>
          </a:prstGeom>
        </p:spPr>
      </p:pic>
      <p:pic>
        <p:nvPicPr>
          <p:cNvPr id="36" name="Picture 85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AED70840-887B-D162-AF01-34EF04678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84" y="5435385"/>
            <a:ext cx="733486" cy="733486"/>
          </a:xfrm>
          <a:prstGeom prst="rect">
            <a:avLst/>
          </a:prstGeom>
        </p:spPr>
      </p:pic>
      <p:sp>
        <p:nvSpPr>
          <p:cNvPr id="37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38" name="Picture 83" descr="A black and white map pointer&#10;&#10;Description automatically generated">
            <a:extLst>
              <a:ext uri="{FF2B5EF4-FFF2-40B4-BE49-F238E27FC236}">
                <a16:creationId xmlns:a16="http://schemas.microsoft.com/office/drawing/2014/main" xmlns="" id="{E1DCC16C-0216-62DA-13E3-A746A5E4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000500"/>
            <a:ext cx="733486" cy="733486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10932393" y="5705829"/>
            <a:ext cx="2021607" cy="2104671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IXPs in SEE </a:t>
            </a:r>
            <a:r>
              <a:rPr lang="en-US" sz="6160" dirty="0">
                <a:solidFill>
                  <a:srgbClr val="6D5AA4"/>
                </a:solidFill>
                <a:latin typeface="DM Sans Bold"/>
              </a:rPr>
              <a:t>(based on </a:t>
            </a:r>
            <a:r>
              <a:rPr lang="en-US" sz="6160" dirty="0" err="1">
                <a:solidFill>
                  <a:srgbClr val="6D5AA4"/>
                </a:solidFill>
                <a:latin typeface="DM Sans Bold"/>
              </a:rPr>
              <a:t>IXPManager</a:t>
            </a: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)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pic>
        <p:nvPicPr>
          <p:cNvPr id="40" name="Picture 92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4446D347-6F31-3B80-323A-12365F7D2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1"/>
            <a:ext cx="2362200" cy="8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pic>
        <p:nvPicPr>
          <p:cNvPr id="16" name="Picture 68">
            <a:extLst>
              <a:ext uri="{FF2B5EF4-FFF2-40B4-BE49-F238E27FC236}">
                <a16:creationId xmlns="" xmlns:a16="http://schemas.microsoft.com/office/drawing/2014/main" id="{92E7DC74-F449-4EF7-93AD-40B13B0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22" y="2764204"/>
            <a:ext cx="9580078" cy="6038034"/>
          </a:xfrm>
          <a:prstGeom prst="rect">
            <a:avLst/>
          </a:prstGeom>
        </p:spPr>
      </p:pic>
      <p:sp>
        <p:nvSpPr>
          <p:cNvPr id="17" name="Rectangle 69">
            <a:extLst>
              <a:ext uri="{FF2B5EF4-FFF2-40B4-BE49-F238E27FC236}">
                <a16:creationId xmlns="" xmlns:a16="http://schemas.microsoft.com/office/drawing/2014/main" id="{11DF42A5-A88A-B38C-6F27-BAA252E11260}"/>
              </a:ext>
            </a:extLst>
          </p:cNvPr>
          <p:cNvSpPr/>
          <p:nvPr/>
        </p:nvSpPr>
        <p:spPr>
          <a:xfrm>
            <a:off x="8229601" y="5678736"/>
            <a:ext cx="3048000" cy="53156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9">
            <a:extLst>
              <a:ext uri="{FF2B5EF4-FFF2-40B4-BE49-F238E27FC236}">
                <a16:creationId xmlns="" xmlns:a16="http://schemas.microsoft.com/office/drawing/2014/main" id="{11DF42A5-A88A-B38C-6F27-BAA252E11260}"/>
              </a:ext>
            </a:extLst>
          </p:cNvPr>
          <p:cNvSpPr/>
          <p:nvPr/>
        </p:nvSpPr>
        <p:spPr>
          <a:xfrm>
            <a:off x="15026575" y="4152900"/>
            <a:ext cx="1280226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89">
            <a:extLst>
              <a:ext uri="{FF2B5EF4-FFF2-40B4-BE49-F238E27FC236}">
                <a16:creationId xmlns="" xmlns:a16="http://schemas.microsoft.com/office/drawing/2014/main" id="{7DC76906-835A-7BBC-F523-4B4F4DDBA130}"/>
              </a:ext>
            </a:extLst>
          </p:cNvPr>
          <p:cNvSpPr txBox="1"/>
          <p:nvPr/>
        </p:nvSpPr>
        <p:spPr>
          <a:xfrm>
            <a:off x="5152974" y="1943100"/>
            <a:ext cx="1138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://ixp.example.com/</a:t>
            </a:r>
            <a:r>
              <a:rPr lang="en-US" sz="2800" dirty="0" err="1"/>
              <a:t>grapher</a:t>
            </a:r>
            <a:r>
              <a:rPr lang="en-US" sz="2800" dirty="0"/>
              <a:t>/{graph}[?id=x][&amp;period=x][&amp;type=x]..... 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066800" y="4794448"/>
            <a:ext cx="6553199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API access</a:t>
            </a:r>
          </a:p>
          <a:p>
            <a:pPr>
              <a:lnSpc>
                <a:spcPts val="3833"/>
              </a:lnSpc>
            </a:pPr>
            <a:endParaRPr lang="en-US" sz="4000" dirty="0">
              <a:solidFill>
                <a:srgbClr val="6E7F93"/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4000" dirty="0">
                <a:solidFill>
                  <a:srgbClr val="6E7F93"/>
                </a:solidFill>
                <a:latin typeface="DM Sans Bold"/>
              </a:rPr>
              <a:t>c</a:t>
            </a: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urrent traffic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[bps]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5422202" y="5678736"/>
            <a:ext cx="2045398" cy="531564"/>
          </a:xfrm>
          <a:prstGeom prst="rightArrow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74">
            <a:extLst>
              <a:ext uri="{FF2B5EF4-FFF2-40B4-BE49-F238E27FC236}">
                <a16:creationId xmlns="" xmlns:a16="http://schemas.microsoft.com/office/drawing/2014/main" id="{6CCA1A84-CDFA-4E06-A02D-F2AFB11440C7}"/>
              </a:ext>
            </a:extLst>
          </p:cNvPr>
          <p:cNvSpPr txBox="1"/>
          <p:nvPr/>
        </p:nvSpPr>
        <p:spPr>
          <a:xfrm>
            <a:off x="6462252" y="8811280"/>
            <a:ext cx="9158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source:  https://docs.ixpmanager.org/grapher/api/</a:t>
            </a:r>
          </a:p>
        </p:txBody>
      </p:sp>
      <p:sp>
        <p:nvSpPr>
          <p:cNvPr id="18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AutoShape 6"/>
          <p:cNvSpPr/>
          <p:nvPr/>
        </p:nvSpPr>
        <p:spPr>
          <a:xfrm>
            <a:off x="28" y="9296398"/>
            <a:ext cx="18287972" cy="3401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92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4446D347-6F31-3B80-323A-12365F7D2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1"/>
            <a:ext cx="2362200" cy="892108"/>
          </a:xfrm>
          <a:prstGeom prst="rect">
            <a:avLst/>
          </a:prstGeom>
        </p:spPr>
      </p:pic>
      <p:sp>
        <p:nvSpPr>
          <p:cNvPr id="28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Traffic data ( public API ) 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149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DCE07E31-76D5-4D37-B908-83B91561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800" y="2019300"/>
            <a:ext cx="8444800" cy="605210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371600" y="571500"/>
            <a:ext cx="124206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JSON 2 CSV (e.g.) TS dataset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1066800" y="2781300"/>
            <a:ext cx="6553199" cy="1486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ISO 8601 timestamp</a:t>
            </a:r>
          </a:p>
          <a:p>
            <a:pPr>
              <a:lnSpc>
                <a:spcPts val="3833"/>
              </a:lnSpc>
            </a:pPr>
            <a:endParaRPr lang="en-US" sz="4000" dirty="0">
              <a:solidFill>
                <a:srgbClr val="6E7F93"/>
              </a:solidFill>
              <a:latin typeface="DM Sans Bold"/>
            </a:endParaRPr>
          </a:p>
          <a:p>
            <a:pPr algn="ctr"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Mon to Sun week</a:t>
            </a:r>
          </a:p>
        </p:txBody>
      </p:sp>
      <p:sp>
        <p:nvSpPr>
          <p:cNvPr id="25" name="Callout: Down Arrow 106">
            <a:extLst>
              <a:ext uri="{FF2B5EF4-FFF2-40B4-BE49-F238E27FC236}">
                <a16:creationId xmlns="" xmlns:a16="http://schemas.microsoft.com/office/drawing/2014/main" id="{873B7FFB-2AFB-DAC8-D6FE-EAEB0684D0BD}"/>
              </a:ext>
            </a:extLst>
          </p:cNvPr>
          <p:cNvSpPr/>
          <p:nvPr/>
        </p:nvSpPr>
        <p:spPr>
          <a:xfrm>
            <a:off x="9410700" y="3162299"/>
            <a:ext cx="4229100" cy="54864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2564"/>
            </a:avLst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74">
            <a:extLst>
              <a:ext uri="{FF2B5EF4-FFF2-40B4-BE49-F238E27FC236}">
                <a16:creationId xmlns="" xmlns:a16="http://schemas.microsoft.com/office/drawing/2014/main" id="{6CCA1A84-CDFA-4E06-A02D-F2AFB11440C7}"/>
              </a:ext>
            </a:extLst>
          </p:cNvPr>
          <p:cNvSpPr txBox="1"/>
          <p:nvPr/>
        </p:nvSpPr>
        <p:spPr>
          <a:xfrm>
            <a:off x="1752600" y="8658880"/>
            <a:ext cx="12623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e.g</a:t>
            </a:r>
            <a:r>
              <a:rPr lang="en-US" sz="2800" dirty="0" smtClean="0"/>
              <a:t> CSV dataset record:  </a:t>
            </a:r>
            <a:r>
              <a:rPr lang="en-US" sz="2800" b="1" dirty="0" smtClean="0"/>
              <a:t>YYYYMMDDThhmmssZ,187859791184,188403157184</a:t>
            </a:r>
            <a:r>
              <a:rPr lang="en-US" sz="2800" dirty="0" smtClean="0"/>
              <a:t>[,…]</a:t>
            </a:r>
            <a:endParaRPr lang="en-US" sz="2800" dirty="0"/>
          </a:p>
        </p:txBody>
      </p:sp>
      <p:sp>
        <p:nvSpPr>
          <p:cNvPr id="28" name="Rettangolo 27"/>
          <p:cNvSpPr/>
          <p:nvPr/>
        </p:nvSpPr>
        <p:spPr>
          <a:xfrm>
            <a:off x="1485900" y="4722555"/>
            <a:ext cx="5600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10m «</a:t>
            </a:r>
            <a:r>
              <a:rPr lang="it-IT" sz="4000" b="1" dirty="0" err="1" smtClean="0"/>
              <a:t>sampling</a:t>
            </a:r>
            <a:r>
              <a:rPr lang="it-IT" sz="4000" b="1" dirty="0" smtClean="0"/>
              <a:t>»</a:t>
            </a:r>
          </a:p>
          <a:p>
            <a:pPr algn="ctr"/>
            <a:r>
              <a:rPr lang="it-IT" sz="4000" b="1" dirty="0" smtClean="0"/>
              <a:t>144 </a:t>
            </a:r>
            <a:r>
              <a:rPr lang="it-IT" sz="4000" b="1" dirty="0" err="1" smtClean="0"/>
              <a:t>samples</a:t>
            </a:r>
            <a:r>
              <a:rPr lang="it-IT" sz="4000" b="1" dirty="0" smtClean="0"/>
              <a:t> / </a:t>
            </a:r>
            <a:r>
              <a:rPr lang="it-IT" sz="4000" b="1" dirty="0" err="1" smtClean="0"/>
              <a:t>day</a:t>
            </a:r>
            <a:endParaRPr lang="it-IT" sz="4000" b="1" dirty="0" smtClean="0"/>
          </a:p>
          <a:p>
            <a:pPr algn="ctr"/>
            <a:r>
              <a:rPr lang="it-IT" sz="4000" b="1" dirty="0" smtClean="0"/>
              <a:t>1008 </a:t>
            </a:r>
            <a:r>
              <a:rPr lang="it-IT" sz="4000" b="1" dirty="0" err="1" smtClean="0"/>
              <a:t>samples</a:t>
            </a:r>
            <a:r>
              <a:rPr lang="it-IT" sz="4000" b="1" dirty="0" smtClean="0"/>
              <a:t> / week </a:t>
            </a:r>
          </a:p>
          <a:p>
            <a:pPr algn="ctr"/>
            <a:r>
              <a:rPr lang="it-IT" sz="4000" dirty="0"/>
              <a:t>~ </a:t>
            </a:r>
            <a:r>
              <a:rPr lang="it-IT" sz="4000" b="1" dirty="0" smtClean="0"/>
              <a:t>53k </a:t>
            </a:r>
            <a:r>
              <a:rPr lang="it-IT" sz="4000" b="1" dirty="0" err="1"/>
              <a:t>samples</a:t>
            </a:r>
            <a:r>
              <a:rPr lang="it-IT" sz="4000" b="1" dirty="0"/>
              <a:t> </a:t>
            </a:r>
            <a:r>
              <a:rPr lang="it-IT" sz="4000" b="1" dirty="0" smtClean="0"/>
              <a:t>/ </a:t>
            </a:r>
            <a:r>
              <a:rPr lang="it-IT" sz="4000" b="1" dirty="0" err="1" smtClean="0"/>
              <a:t>year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sz="4000" b="1" dirty="0"/>
          </a:p>
          <a:p>
            <a:pPr algn="ctr"/>
            <a:endParaRPr lang="it-IT" sz="4000" dirty="0" smtClean="0"/>
          </a:p>
          <a:p>
            <a:pPr algn="ctr"/>
            <a:endParaRPr lang="it-IT" sz="4000" dirty="0" smtClean="0"/>
          </a:p>
        </p:txBody>
      </p:sp>
      <p:sp>
        <p:nvSpPr>
          <p:cNvPr id="9" name="Rettangolo arrotondato 8"/>
          <p:cNvSpPr/>
          <p:nvPr/>
        </p:nvSpPr>
        <p:spPr>
          <a:xfrm>
            <a:off x="1828800" y="4533900"/>
            <a:ext cx="4980592" cy="2963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AutoShape 6"/>
          <p:cNvSpPr/>
          <p:nvPr/>
        </p:nvSpPr>
        <p:spPr>
          <a:xfrm>
            <a:off x="28" y="9296398"/>
            <a:ext cx="18287972" cy="3401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28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420208" y="9584433"/>
            <a:ext cx="2486536" cy="40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2"/>
              </a:lnSpc>
            </a:pPr>
            <a:r>
              <a:rPr lang="en-US" sz="2351" b="1" dirty="0">
                <a:solidFill>
                  <a:srgbClr val="0A0A00"/>
                </a:solidFill>
                <a:latin typeface="DM Sans"/>
              </a:rPr>
              <a:t>www.naquadria.it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066800" y="2095500"/>
            <a:ext cx="12848955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DIMENSIONAL PARAMETERS (DAILY/WEEKLY) 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min | min 			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  <a:sym typeface="Wingdings" panose="05000000000000000000" pitchFamily="2" charset="2"/>
              </a:rPr>
              <a:t> range=(max-min)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DM Sans Bold"/>
            </a:endParaRPr>
          </a:p>
          <a:p>
            <a:pPr>
              <a:lnSpc>
                <a:spcPts val="3833"/>
              </a:lnSpc>
            </a:pP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avg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 |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sd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 | MAD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1Q | median | 3Q 	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  <a:sym typeface="Wingdings" panose="05000000000000000000" pitchFamily="2" charset="2"/>
              </a:rPr>
              <a:t>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IQR=(3Q-1Q)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(5p) | 10p | 90p | (95p) </a:t>
            </a: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1019445" y="5143500"/>
            <a:ext cx="1284895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ADIMENSIONAL PARAMETERS: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max/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avg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 | max/min 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CV (=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sd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/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avg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) | median/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avg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 | skewness | … </a:t>
            </a: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19445" y="7124700"/>
            <a:ext cx="1368715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rgbClr val="6E7F93"/>
                </a:solidFill>
                <a:latin typeface="DM Sans Bold"/>
              </a:rPr>
              <a:t>NORMALIZATION:</a:t>
            </a:r>
          </a:p>
          <a:p>
            <a:pPr>
              <a:lnSpc>
                <a:spcPts val="3833"/>
              </a:lnSpc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min-max normalization | mean normalization | standardization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DM Sans Bold"/>
              </a:rPr>
              <a:t>(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DM Sans Bold"/>
              </a:rPr>
              <a:t>z-score) | ( modified z-score ) | …</a:t>
            </a:r>
            <a:endParaRPr lang="en-US" sz="4000" dirty="0" smtClean="0">
              <a:solidFill>
                <a:srgbClr val="6E7F93"/>
              </a:solidFill>
              <a:latin typeface="DM Sans Bold"/>
            </a:endParaRPr>
          </a:p>
        </p:txBody>
      </p:sp>
      <p:sp>
        <p:nvSpPr>
          <p:cNvPr id="14" name="AutoShape 6"/>
          <p:cNvSpPr/>
          <p:nvPr/>
        </p:nvSpPr>
        <p:spPr>
          <a:xfrm>
            <a:off x="28" y="9296398"/>
            <a:ext cx="18287972" cy="34018"/>
          </a:xfrm>
          <a:prstGeom prst="line">
            <a:avLst/>
          </a:prstGeom>
          <a:ln w="38100" cap="flat">
            <a:solidFill>
              <a:srgbClr val="6D5A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2"/>
          <p:cNvSpPr txBox="1"/>
          <p:nvPr/>
        </p:nvSpPr>
        <p:spPr>
          <a:xfrm>
            <a:off x="4778811" y="9584433"/>
            <a:ext cx="81751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1" dirty="0" smtClean="0">
                <a:solidFill>
                  <a:srgbClr val="0A0A00"/>
                </a:solidFill>
                <a:latin typeface="DM Sans Bold"/>
              </a:rPr>
              <a:t>SEE 12  |  22-23 April 2024  | Athens, Greece</a:t>
            </a:r>
            <a:endParaRPr lang="en-US" sz="2351" dirty="0">
              <a:solidFill>
                <a:srgbClr val="0A0A00"/>
              </a:solidFill>
              <a:latin typeface="DM Sans Bold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1028700" y="571500"/>
            <a:ext cx="15659100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6160" dirty="0" smtClean="0">
                <a:solidFill>
                  <a:srgbClr val="6D5AA4"/>
                </a:solidFill>
                <a:latin typeface="DM Sans Bold"/>
              </a:rPr>
              <a:t>Collected traffic data &amp; statistics</a:t>
            </a:r>
            <a:endParaRPr lang="en-US" sz="6160" dirty="0">
              <a:solidFill>
                <a:srgbClr val="6D5AA4"/>
              </a:solidFill>
              <a:latin typeface="DM Sans Bold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6758080" y="267698"/>
            <a:ext cx="1148920" cy="767076"/>
          </a:xfrm>
          <a:custGeom>
            <a:avLst/>
            <a:gdLst/>
            <a:ahLst/>
            <a:cxnLst/>
            <a:rect l="l" t="t" r="r" b="b"/>
            <a:pathLst>
              <a:path w="1148920" h="767076">
                <a:moveTo>
                  <a:pt x="0" y="0"/>
                </a:moveTo>
                <a:lnTo>
                  <a:pt x="1148920" y="0"/>
                </a:lnTo>
                <a:lnTo>
                  <a:pt x="1148920" y="767076"/>
                </a:lnTo>
                <a:lnTo>
                  <a:pt x="0" y="767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430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40786</TotalTime>
  <Words>909</Words>
  <Application>Microsoft Office PowerPoint</Application>
  <PresentationFormat>Personalizzato</PresentationFormat>
  <Paragraphs>227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Calibri</vt:lpstr>
      <vt:lpstr>DM Sans</vt:lpstr>
      <vt:lpstr>DM Sans Bold</vt:lpstr>
      <vt:lpstr>Arial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presentazione NQ - PCIX</dc:title>
  <dc:creator>Gianluca Sironi</dc:creator>
  <cp:lastModifiedBy>Gianluca Sironi</cp:lastModifiedBy>
  <cp:revision>116</cp:revision>
  <cp:lastPrinted>2024-04-22T06:40:32Z</cp:lastPrinted>
  <dcterms:created xsi:type="dcterms:W3CDTF">2006-08-16T00:00:00Z</dcterms:created>
  <dcterms:modified xsi:type="dcterms:W3CDTF">2024-04-22T06:42:30Z</dcterms:modified>
  <dc:identifier>DAF0UTmOao8</dc:identifier>
</cp:coreProperties>
</file>